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1"/>
  </p:notesMasterIdLst>
  <p:handoutMasterIdLst>
    <p:handoutMasterId r:id="rId12"/>
  </p:handoutMasterIdLst>
  <p:sldIdLst>
    <p:sldId id="256" r:id="rId6"/>
    <p:sldId id="260" r:id="rId7"/>
    <p:sldId id="261" r:id="rId8"/>
    <p:sldId id="259" r:id="rId9"/>
    <p:sldId id="257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3381" autoAdjust="0"/>
  </p:normalViewPr>
  <p:slideViewPr>
    <p:cSldViewPr>
      <p:cViewPr varScale="1">
        <p:scale>
          <a:sx n="86" d="100"/>
          <a:sy n="86" d="100"/>
        </p:scale>
        <p:origin x="147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52400" y="1600200"/>
            <a:ext cx="8839200" cy="1905000"/>
          </a:xfrm>
        </p:spPr>
        <p:txBody>
          <a:bodyPr/>
          <a:lstStyle/>
          <a:p>
            <a:r>
              <a:rPr lang="en-US" sz="3000" dirty="0">
                <a:latin typeface="+mn-lt"/>
              </a:rPr>
              <a:t>Test and disseminate integrated crop-livestock technologies and practices to increase and sustain productivity of smallholder crop-livestock farming systems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14400" y="3962400"/>
            <a:ext cx="7124699" cy="1828800"/>
          </a:xfrm>
        </p:spPr>
        <p:txBody>
          <a:bodyPr/>
          <a:lstStyle/>
          <a:p>
            <a:pPr lvl="0"/>
            <a:r>
              <a:rPr lang="en-US" dirty="0">
                <a:solidFill>
                  <a:prstClr val="black"/>
                </a:solidFill>
                <a:latin typeface="Calibri"/>
              </a:rPr>
              <a:t>Abdul Rahman Nurudeen</a:t>
            </a:r>
          </a:p>
          <a:p>
            <a:pPr lvl="0"/>
            <a:r>
              <a:rPr lang="en-US" dirty="0">
                <a:solidFill>
                  <a:prstClr val="black"/>
                </a:solidFill>
                <a:latin typeface="Calibri"/>
              </a:rPr>
              <a:t>International Institute of Tropical Agriculture (IITA)</a:t>
            </a:r>
          </a:p>
          <a:p>
            <a:pPr lvl="0"/>
            <a:r>
              <a:rPr lang="en-US" dirty="0">
                <a:solidFill>
                  <a:prstClr val="black"/>
                </a:solidFill>
                <a:latin typeface="Calibri"/>
              </a:rPr>
              <a:t>Africa RISING West Africa Review and planning meeting</a:t>
            </a:r>
          </a:p>
          <a:p>
            <a:pPr lvl="0"/>
            <a:r>
              <a:rPr lang="en-US" dirty="0">
                <a:solidFill>
                  <a:prstClr val="black"/>
                </a:solidFill>
                <a:latin typeface="Calibri"/>
              </a:rPr>
              <a:t>Accra, 6-8/06/2018</a:t>
            </a:r>
          </a:p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567634"/>
              </p:ext>
            </p:extLst>
          </p:nvPr>
        </p:nvGraphicFramePr>
        <p:xfrm>
          <a:off x="152400" y="1371600"/>
          <a:ext cx="8870794" cy="5463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3144424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96030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3168140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450" dirty="0"/>
                        <a:t>Outcome no._ 1: GH111A-17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50" dirty="0"/>
                        <a:t>Output no. 1.1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50" dirty="0"/>
                        <a:t>Activity no. 1.1.1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Sub-activity title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50" b="1" dirty="0"/>
                        <a:t>GH111A-1701:</a:t>
                      </a:r>
                      <a:r>
                        <a:rPr lang="en-US" sz="1450" dirty="0"/>
                        <a:t> Variety and planting density effects on grain and fodder yield and quality of groundnut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Location/sites </a:t>
                      </a:r>
                    </a:p>
                    <a:p>
                      <a:r>
                        <a:rPr lang="en-US" sz="1450" b="1" dirty="0"/>
                        <a:t>for sub-activity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50" dirty="0"/>
                        <a:t>Northern (</a:t>
                      </a:r>
                      <a:r>
                        <a:rPr lang="en-US" sz="1450" dirty="0" err="1"/>
                        <a:t>Tingoli</a:t>
                      </a:r>
                      <a:r>
                        <a:rPr lang="en-US" sz="1450" dirty="0"/>
                        <a:t>, </a:t>
                      </a:r>
                      <a:r>
                        <a:rPr lang="en-US" sz="1450" dirty="0" err="1"/>
                        <a:t>Cheyohi</a:t>
                      </a:r>
                      <a:r>
                        <a:rPr lang="en-US" sz="1450" dirty="0"/>
                        <a:t> no. 2, </a:t>
                      </a:r>
                      <a:r>
                        <a:rPr lang="en-US" sz="1450" dirty="0" err="1"/>
                        <a:t>Doku</a:t>
                      </a:r>
                      <a:r>
                        <a:rPr lang="en-US" sz="1450" dirty="0"/>
                        <a:t>, </a:t>
                      </a:r>
                      <a:r>
                        <a:rPr lang="en-US" sz="1450" dirty="0" err="1"/>
                        <a:t>Tibali</a:t>
                      </a:r>
                      <a:r>
                        <a:rPr lang="en-US" sz="1450" dirty="0"/>
                        <a:t>), Upper East (</a:t>
                      </a:r>
                      <a:r>
                        <a:rPr lang="en-US" sz="1450" dirty="0" err="1"/>
                        <a:t>Samboligo</a:t>
                      </a:r>
                      <a:r>
                        <a:rPr lang="en-US" sz="1450" dirty="0"/>
                        <a:t>, </a:t>
                      </a:r>
                      <a:r>
                        <a:rPr lang="en-US" sz="1450" dirty="0" err="1"/>
                        <a:t>Nyangua</a:t>
                      </a:r>
                      <a:r>
                        <a:rPr lang="en-US" sz="1450" dirty="0"/>
                        <a:t>, Gia, </a:t>
                      </a:r>
                      <a:r>
                        <a:rPr lang="en-US" sz="1450" dirty="0" err="1"/>
                        <a:t>Bonia</a:t>
                      </a:r>
                      <a:r>
                        <a:rPr lang="en-US" sz="1450" dirty="0"/>
                        <a:t>), Upper West (</a:t>
                      </a:r>
                      <a:r>
                        <a:rPr lang="en-US" sz="1450" dirty="0" err="1"/>
                        <a:t>Zanko</a:t>
                      </a:r>
                      <a:r>
                        <a:rPr lang="en-US" sz="1450" dirty="0"/>
                        <a:t>, Guo, </a:t>
                      </a:r>
                      <a:r>
                        <a:rPr lang="en-US" sz="1450" dirty="0" err="1"/>
                        <a:t>Goli</a:t>
                      </a:r>
                      <a:r>
                        <a:rPr lang="en-US" sz="1450" dirty="0"/>
                        <a:t>, </a:t>
                      </a:r>
                      <a:r>
                        <a:rPr lang="en-US" sz="1450" dirty="0" err="1"/>
                        <a:t>Goriyiri</a:t>
                      </a:r>
                      <a:r>
                        <a:rPr lang="en-US" sz="1450" dirty="0"/>
                        <a:t>) regions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Implementation timeframe (start/end date)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50" dirty="0"/>
                        <a:t>June 2017 – August 2019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Deliverables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Report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Journal publication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_ _ _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Productivity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Economic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Environment (Field/ plot level)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Human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Social (Household level)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Research team and responsibilities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Abdul Rahman Nurudeen (Agronomist)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Bekele </a:t>
                      </a:r>
                      <a:r>
                        <a:rPr lang="en-US" sz="1450" dirty="0" err="1"/>
                        <a:t>Kotu</a:t>
                      </a:r>
                      <a:r>
                        <a:rPr lang="en-US" sz="1450" dirty="0"/>
                        <a:t> (Economist)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 err="1"/>
                        <a:t>Gundula</a:t>
                      </a:r>
                      <a:r>
                        <a:rPr lang="en-US" sz="1450" dirty="0"/>
                        <a:t> Fischer (Gender specialist)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 err="1"/>
                        <a:t>Adda</a:t>
                      </a:r>
                      <a:r>
                        <a:rPr lang="en-US" sz="1450" dirty="0"/>
                        <a:t> </a:t>
                      </a:r>
                      <a:r>
                        <a:rPr lang="en-US" sz="1450" dirty="0" err="1"/>
                        <a:t>Wesseh</a:t>
                      </a:r>
                      <a:r>
                        <a:rPr lang="en-US" sz="1450" dirty="0"/>
                        <a:t> (Livestock nutritionist)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Francis </a:t>
                      </a:r>
                      <a:r>
                        <a:rPr lang="en-US" sz="1450" dirty="0" err="1"/>
                        <a:t>Muthoni</a:t>
                      </a:r>
                      <a:r>
                        <a:rPr lang="en-US" sz="1450" dirty="0"/>
                        <a:t> (GIS specialist)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50"/>
                        <a:t>GH111B-17, GH121-17 </a:t>
                      </a:r>
                      <a:r>
                        <a:rPr lang="en-US" sz="1450" dirty="0"/>
                        <a:t>and GH211-17</a:t>
                      </a:r>
                    </a:p>
                    <a:p>
                      <a:endParaRPr lang="en-US" sz="14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6345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Estimated fund requirement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50" dirty="0"/>
                        <a:t>$168,000 (Includes staff, project office, vehicle running and maintenance in the three northern regions and graduate training).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299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797026"/>
              </p:ext>
            </p:extLst>
          </p:nvPr>
        </p:nvGraphicFramePr>
        <p:xfrm>
          <a:off x="76200" y="1143000"/>
          <a:ext cx="8973165" cy="568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8349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210066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3062541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3183929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sz="1450" dirty="0"/>
                        <a:t>Outcome no._ 1: GH111A-17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50" dirty="0"/>
                        <a:t>Output no. 1.1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50" dirty="0"/>
                        <a:t>Activity no. 1.1.1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50" dirty="0"/>
                        <a:t> </a:t>
                      </a:r>
                      <a:r>
                        <a:rPr kumimoji="0" lang="en-US" sz="14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GH111A-1702:</a:t>
                      </a:r>
                      <a:r>
                        <a:rPr lang="en-US" sz="1450" dirty="0"/>
                        <a:t> Leaf stripping to maximize food and feed yields from maize-based cropping systems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Location/sites </a:t>
                      </a:r>
                    </a:p>
                    <a:p>
                      <a:r>
                        <a:rPr lang="en-US" sz="145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50" dirty="0"/>
                        <a:t>Northern (</a:t>
                      </a:r>
                      <a:r>
                        <a:rPr lang="en-US" sz="1450" dirty="0" err="1"/>
                        <a:t>Tingoli</a:t>
                      </a:r>
                      <a:r>
                        <a:rPr lang="en-US" sz="1450" dirty="0"/>
                        <a:t>, </a:t>
                      </a:r>
                      <a:r>
                        <a:rPr lang="en-US" sz="1450" dirty="0" err="1"/>
                        <a:t>Cheyohi</a:t>
                      </a:r>
                      <a:r>
                        <a:rPr lang="en-US" sz="1450" dirty="0"/>
                        <a:t> no. 2, </a:t>
                      </a:r>
                      <a:r>
                        <a:rPr lang="en-US" sz="1450" dirty="0" err="1"/>
                        <a:t>Doku</a:t>
                      </a:r>
                      <a:r>
                        <a:rPr lang="en-US" sz="1450" dirty="0"/>
                        <a:t>, </a:t>
                      </a:r>
                      <a:r>
                        <a:rPr lang="en-US" sz="1450" dirty="0" err="1"/>
                        <a:t>Tibali</a:t>
                      </a:r>
                      <a:r>
                        <a:rPr lang="en-US" sz="1450" dirty="0"/>
                        <a:t>), Upper East (</a:t>
                      </a:r>
                      <a:r>
                        <a:rPr lang="en-US" sz="1450" dirty="0" err="1"/>
                        <a:t>Samboligo</a:t>
                      </a:r>
                      <a:r>
                        <a:rPr lang="en-US" sz="1450" dirty="0"/>
                        <a:t>, </a:t>
                      </a:r>
                      <a:r>
                        <a:rPr lang="en-US" sz="1450" dirty="0" err="1"/>
                        <a:t>Nyangua</a:t>
                      </a:r>
                      <a:r>
                        <a:rPr lang="en-US" sz="1450" dirty="0"/>
                        <a:t>, Gia, </a:t>
                      </a:r>
                      <a:r>
                        <a:rPr lang="en-US" sz="1450" dirty="0" err="1"/>
                        <a:t>Bonia</a:t>
                      </a:r>
                      <a:r>
                        <a:rPr lang="en-US" sz="1450" dirty="0"/>
                        <a:t>), Upper West (</a:t>
                      </a:r>
                      <a:r>
                        <a:rPr lang="en-US" sz="1450" dirty="0" err="1"/>
                        <a:t>Zanko</a:t>
                      </a:r>
                      <a:r>
                        <a:rPr lang="en-US" sz="1450" dirty="0"/>
                        <a:t>, Guo, </a:t>
                      </a:r>
                      <a:r>
                        <a:rPr lang="en-US" sz="1450" dirty="0" err="1"/>
                        <a:t>Goli</a:t>
                      </a:r>
                      <a:r>
                        <a:rPr lang="en-US" sz="1450" dirty="0"/>
                        <a:t>, </a:t>
                      </a:r>
                      <a:r>
                        <a:rPr lang="en-US" sz="1450" dirty="0" err="1"/>
                        <a:t>Goriyiri</a:t>
                      </a:r>
                      <a:r>
                        <a:rPr lang="en-US" sz="1450" dirty="0"/>
                        <a:t>) regions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50" dirty="0"/>
                        <a:t>June 2017 – August 2019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Report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Journal publication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_ _ _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Productivity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Economic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/>
                        <a:t>Human </a:t>
                      </a:r>
                      <a:r>
                        <a:rPr lang="en-US" sz="1450" dirty="0"/>
                        <a:t>(Field/ plot level)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Social (Household level)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Abdul Rahman Nurudeen (Agronomist)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Bekele </a:t>
                      </a:r>
                      <a:r>
                        <a:rPr lang="en-US" sz="1450" dirty="0" err="1"/>
                        <a:t>Kotu</a:t>
                      </a:r>
                      <a:r>
                        <a:rPr lang="en-US" sz="1450" dirty="0"/>
                        <a:t> (Economist)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 err="1"/>
                        <a:t>Gundula</a:t>
                      </a:r>
                      <a:r>
                        <a:rPr lang="en-US" sz="1450" dirty="0"/>
                        <a:t> Fischer (Gender specialist)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 err="1"/>
                        <a:t>Adda</a:t>
                      </a:r>
                      <a:r>
                        <a:rPr lang="en-US" sz="1450" dirty="0"/>
                        <a:t> </a:t>
                      </a:r>
                      <a:r>
                        <a:rPr lang="en-US" sz="1450" dirty="0" err="1"/>
                        <a:t>Wesseh</a:t>
                      </a:r>
                      <a:r>
                        <a:rPr lang="en-US" sz="1450" dirty="0"/>
                        <a:t> (Livestock nutritionist)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Francis </a:t>
                      </a:r>
                      <a:r>
                        <a:rPr lang="en-US" sz="1450" dirty="0" err="1"/>
                        <a:t>Muthoni</a:t>
                      </a:r>
                      <a:r>
                        <a:rPr lang="en-US" sz="1450" dirty="0"/>
                        <a:t> (GIS specialist)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50" dirty="0"/>
                        <a:t>GH111B-17 and GH122-17</a:t>
                      </a:r>
                    </a:p>
                    <a:p>
                      <a:endParaRPr lang="en-US" sz="14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6345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50" dirty="0"/>
                        <a:t>$90,000 (Includes staff, project office, vehicle running and maintenance in the three northern regions and graduate training).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4241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86589"/>
              </p:ext>
            </p:extLst>
          </p:nvPr>
        </p:nvGraphicFramePr>
        <p:xfrm>
          <a:off x="63190" y="1359148"/>
          <a:ext cx="9049215" cy="5463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7336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3240044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210928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3220907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450" dirty="0"/>
                        <a:t>Outcome no._ 1: GH111A-17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50" dirty="0"/>
                        <a:t>Output no. 1.1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50" dirty="0"/>
                        <a:t>Activity no. 1.1.1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Sub-activity title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0" lang="en-US" sz="14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GH111A-1703: </a:t>
                      </a:r>
                      <a:r>
                        <a:rPr lang="en-US" sz="1450" dirty="0"/>
                        <a:t>Cowpea living mulch effect on weed control, soil properties and maize yield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Location/sites </a:t>
                      </a:r>
                    </a:p>
                    <a:p>
                      <a:r>
                        <a:rPr lang="en-US" sz="1450" b="1" dirty="0"/>
                        <a:t>for sub-activity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50"/>
                        <a:t>Northern (Tingoli, Cheyohi no. 2, Doku, Tibali), Upper East (Samboligo, Nyangua, Gia, Bonia), Upper West (Zanko, Guo, Goli, Goriyiri) regions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Implementation timeframe (start/end date)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50" dirty="0"/>
                        <a:t>June 2017 – August 2019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Deliverables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Report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Journal publication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_ _ _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Productivity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Economic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Environment (Field/ plot level)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Human (Field/ plot level)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Social (Household level)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Research team and responsibilities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Abdul Rahman Nurudeen (Agronomist)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/>
                        <a:t>Bekele </a:t>
                      </a:r>
                      <a:r>
                        <a:rPr lang="en-US" sz="1450" dirty="0" err="1"/>
                        <a:t>Kotu</a:t>
                      </a:r>
                      <a:r>
                        <a:rPr lang="en-US" sz="1450" dirty="0"/>
                        <a:t> (Economist)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50" dirty="0" err="1"/>
                        <a:t>Gundula</a:t>
                      </a:r>
                      <a:r>
                        <a:rPr lang="en-US" sz="1450" dirty="0"/>
                        <a:t> Fischer (Gender specialist)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 err="1"/>
                        <a:t>Adda</a:t>
                      </a:r>
                      <a:r>
                        <a:rPr lang="en-US" sz="1450" dirty="0"/>
                        <a:t> </a:t>
                      </a:r>
                      <a:r>
                        <a:rPr lang="en-US" sz="1450" dirty="0" err="1"/>
                        <a:t>Wesseh</a:t>
                      </a:r>
                      <a:r>
                        <a:rPr lang="en-US" sz="1450" dirty="0"/>
                        <a:t> (Livestock nutritionist)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Francis </a:t>
                      </a:r>
                      <a:r>
                        <a:rPr lang="en-US" sz="1450" dirty="0" err="1"/>
                        <a:t>Muthoni</a:t>
                      </a:r>
                      <a:r>
                        <a:rPr lang="en-US" sz="1450" dirty="0"/>
                        <a:t> (GIS specialist)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45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50" dirty="0"/>
                        <a:t>GH121-17 and GH122-17</a:t>
                      </a:r>
                    </a:p>
                    <a:p>
                      <a:endParaRPr lang="en-US" sz="14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6345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50" b="1" dirty="0"/>
                        <a:t>Estimated fund requirement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50" dirty="0"/>
                        <a:t>$ 168,000 (Includes staff, project office, vehicle running and maintenance in the three northern regions and graduate training).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2300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documentManagement/types"/>
    <ds:schemaRef ds:uri="9f5e9607-a28b-487e-b093-da60e75ee109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585</TotalTime>
  <Words>729</Words>
  <Application>Microsoft Office PowerPoint</Application>
  <PresentationFormat>On-screen Show (4:3)</PresentationFormat>
  <Paragraphs>111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Nurudeen, Abdul Rahman (IITA)</cp:lastModifiedBy>
  <cp:revision>31</cp:revision>
  <cp:lastPrinted>2011-10-06T11:45:23Z</cp:lastPrinted>
  <dcterms:created xsi:type="dcterms:W3CDTF">2018-05-19T10:21:56Z</dcterms:created>
  <dcterms:modified xsi:type="dcterms:W3CDTF">2018-06-07T09:12:54Z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